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8" r:id="rId6"/>
    <p:sldId id="268" r:id="rId7"/>
    <p:sldId id="269" r:id="rId8"/>
    <p:sldId id="270" r:id="rId9"/>
    <p:sldId id="271" r:id="rId10"/>
    <p:sldId id="272" r:id="rId11"/>
    <p:sldId id="279" r:id="rId12"/>
    <p:sldId id="273" r:id="rId13"/>
    <p:sldId id="274" r:id="rId14"/>
    <p:sldId id="275" r:id="rId15"/>
    <p:sldId id="276" r:id="rId16"/>
    <p:sldId id="277" r:id="rId17"/>
    <p:sldId id="27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6F60-C9F7-4859-99BA-188F27625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85D287D-4FEA-E370-E378-28EAF88B7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07A254D-8014-AEAA-627D-49E51E5B196D}"/>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5" name="Footer Placeholder 4">
            <a:extLst>
              <a:ext uri="{FF2B5EF4-FFF2-40B4-BE49-F238E27FC236}">
                <a16:creationId xmlns:a16="http://schemas.microsoft.com/office/drawing/2014/main" id="{DBDB41B0-3C01-5DC7-71B9-5C4D35E507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EB79EB-01CA-DE9D-BDF5-211D87711D6B}"/>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96423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F291-935E-0716-BE35-0D21DCD8ADE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EABD0F-FA58-5A2A-DE30-E4048843B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36F038-03E0-3036-2BD0-94E97C2EA2FE}"/>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5" name="Footer Placeholder 4">
            <a:extLst>
              <a:ext uri="{FF2B5EF4-FFF2-40B4-BE49-F238E27FC236}">
                <a16:creationId xmlns:a16="http://schemas.microsoft.com/office/drawing/2014/main" id="{7826E5B9-B6A5-B348-BA42-D9529716D9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67F944-8B4A-C9EC-13E0-C7E3CA4AFDA3}"/>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60199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CB3BF-503E-44EF-64FB-2615D9F0D7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18EC2D-EC73-59DB-2B6E-0C89B70F9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6EA1DC-B2D4-F699-BD2E-CF1A51A7F62A}"/>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5" name="Footer Placeholder 4">
            <a:extLst>
              <a:ext uri="{FF2B5EF4-FFF2-40B4-BE49-F238E27FC236}">
                <a16:creationId xmlns:a16="http://schemas.microsoft.com/office/drawing/2014/main" id="{1D7B1D0B-6847-010F-94F6-8E7CF4A945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0F6DFF-95AF-321F-3B90-B3118F9799F7}"/>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8638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51297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9483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886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3573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5628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6716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346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49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A696-99E5-AE46-514A-41EF47E7E5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12882F-F003-1E94-80F6-DE789DEFE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48DF8A-0AD2-6EC7-4F5B-E0BDEC529632}"/>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5" name="Footer Placeholder 4">
            <a:extLst>
              <a:ext uri="{FF2B5EF4-FFF2-40B4-BE49-F238E27FC236}">
                <a16:creationId xmlns:a16="http://schemas.microsoft.com/office/drawing/2014/main" id="{E6DA85F9-D668-F0FE-726C-34031B3473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BE850E-0352-9D9C-A43A-5D749B1C21B4}"/>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66049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5796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0738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1183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2090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1289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10158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4687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4420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057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049E-76D9-32FF-6CCA-58580BD7D2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9C0CD16-D111-D359-1C26-DAD9913C93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249D41-A5D3-864E-8F30-D4445BF50E6D}"/>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5" name="Footer Placeholder 4">
            <a:extLst>
              <a:ext uri="{FF2B5EF4-FFF2-40B4-BE49-F238E27FC236}">
                <a16:creationId xmlns:a16="http://schemas.microsoft.com/office/drawing/2014/main" id="{E37A871D-1C70-814E-09DC-C220248AFB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16B158-164D-F255-B27F-63F24833C8FC}"/>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28258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A97E-6098-DE2C-0EAD-00064D4308A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DE6211D-D8D6-C213-2B46-1E71CF827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E4CCE09-3B92-DCB8-581D-C710D4EE6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4366533-3F35-9754-EA0B-7BECBF8B1917}"/>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6" name="Footer Placeholder 5">
            <a:extLst>
              <a:ext uri="{FF2B5EF4-FFF2-40B4-BE49-F238E27FC236}">
                <a16:creationId xmlns:a16="http://schemas.microsoft.com/office/drawing/2014/main" id="{AC0ADA1A-E920-54D3-32B3-DA7BAF6378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E018923-ECA8-12D9-FD87-E914B4FE5AA6}"/>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775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5B8F-9632-47AE-4184-6B6CAD635F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1FC187C-73D8-C53C-B51E-71CB23E4E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835E30-F72F-6919-D71C-CC00475F3C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5937760-3616-D491-27A2-D34D02771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FA9B5-6B81-C58F-4B20-B25D9DF9DE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F182567-93C5-8F0F-11A3-8DCC760AA37F}"/>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8" name="Footer Placeholder 7">
            <a:extLst>
              <a:ext uri="{FF2B5EF4-FFF2-40B4-BE49-F238E27FC236}">
                <a16:creationId xmlns:a16="http://schemas.microsoft.com/office/drawing/2014/main" id="{B1B6FDD3-4F68-CFD1-E526-A839EF20AB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DD565AC-1B90-2C5E-1FB3-16155743A66E}"/>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79054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DA61-53CF-2BC5-A569-3D62D353FF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FEAAC1-E51A-CA7B-4D56-AD9CBE8EEEFB}"/>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4" name="Footer Placeholder 3">
            <a:extLst>
              <a:ext uri="{FF2B5EF4-FFF2-40B4-BE49-F238E27FC236}">
                <a16:creationId xmlns:a16="http://schemas.microsoft.com/office/drawing/2014/main" id="{348C2B4D-5B6A-2118-1266-2F6D1EC5D85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22237F-5FCC-E2FB-6C78-A073AF46ACF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382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C1443-9DF6-0012-3FEA-B0CC5263B094}"/>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3" name="Footer Placeholder 2">
            <a:extLst>
              <a:ext uri="{FF2B5EF4-FFF2-40B4-BE49-F238E27FC236}">
                <a16:creationId xmlns:a16="http://schemas.microsoft.com/office/drawing/2014/main" id="{61996B4C-C166-EF4F-6EB0-F20196B85E5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B71A798-10AD-FF33-0164-7CAF887F1F8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5406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A7B9-1C4C-04D2-8A31-4F1FED795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1583D37-EA67-ECBA-013F-875D2697F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C90AED4-D41A-C124-D316-DB2C0551C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88FA9-74CE-D6DC-AAE8-9A1F05E0CE59}"/>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6" name="Footer Placeholder 5">
            <a:extLst>
              <a:ext uri="{FF2B5EF4-FFF2-40B4-BE49-F238E27FC236}">
                <a16:creationId xmlns:a16="http://schemas.microsoft.com/office/drawing/2014/main" id="{86A7443B-7549-7B2E-3675-607BABB5B5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D9D084-A572-0239-7974-1BF61173153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72904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0CD8-A546-0E6B-83B2-22F1A97CC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696E4E4-237C-FF1D-3518-A7ABE9138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2D719D6-0C80-D0A0-A513-D9B14649D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88416-63B6-6366-B096-72757560A998}"/>
              </a:ext>
            </a:extLst>
          </p:cNvPr>
          <p:cNvSpPr>
            <a:spLocks noGrp="1"/>
          </p:cNvSpPr>
          <p:nvPr>
            <p:ph type="dt" sz="half" idx="10"/>
          </p:nvPr>
        </p:nvSpPr>
        <p:spPr/>
        <p:txBody>
          <a:bodyPr/>
          <a:lstStyle/>
          <a:p>
            <a:fld id="{8A2E031A-D75C-4C86-8639-5F6EDAA7BB64}" type="datetimeFigureOut">
              <a:rPr lang="en-AU" smtClean="0"/>
              <a:t>19/03/2023</a:t>
            </a:fld>
            <a:endParaRPr lang="en-AU"/>
          </a:p>
        </p:txBody>
      </p:sp>
      <p:sp>
        <p:nvSpPr>
          <p:cNvPr id="6" name="Footer Placeholder 5">
            <a:extLst>
              <a:ext uri="{FF2B5EF4-FFF2-40B4-BE49-F238E27FC236}">
                <a16:creationId xmlns:a16="http://schemas.microsoft.com/office/drawing/2014/main" id="{F53AD12F-5D5A-AD3D-895D-51A0D8D3FB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F0789F-360A-2394-A35B-F0A4639C763A}"/>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413009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DB80-E1C5-0D68-D361-5C659CF40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63C73E-7BCE-B5A0-FF3A-04FA0303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5DE626-8010-3A0C-F4FF-86C22BC28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E031A-D75C-4C86-8639-5F6EDAA7BB64}" type="datetimeFigureOut">
              <a:rPr lang="en-AU" smtClean="0"/>
              <a:t>19/03/2023</a:t>
            </a:fld>
            <a:endParaRPr lang="en-AU"/>
          </a:p>
        </p:txBody>
      </p:sp>
      <p:sp>
        <p:nvSpPr>
          <p:cNvPr id="5" name="Footer Placeholder 4">
            <a:extLst>
              <a:ext uri="{FF2B5EF4-FFF2-40B4-BE49-F238E27FC236}">
                <a16:creationId xmlns:a16="http://schemas.microsoft.com/office/drawing/2014/main" id="{8987C98E-C024-DB31-CD15-7CC2C99D5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2B4924F-399A-04CF-AF78-D8E6769A6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71613-6700-4870-B878-2ED78CC2F2A6}" type="slidenum">
              <a:rPr lang="en-AU" smtClean="0"/>
              <a:t>‹#›</a:t>
            </a:fld>
            <a:endParaRPr lang="en-AU"/>
          </a:p>
        </p:txBody>
      </p:sp>
    </p:spTree>
    <p:extLst>
      <p:ext uri="{BB962C8B-B14F-4D97-AF65-F5344CB8AC3E}">
        <p14:creationId xmlns:p14="http://schemas.microsoft.com/office/powerpoint/2010/main" val="314771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608045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Matthew 12:33-37 (</a:t>
            </a:r>
            <a:r>
              <a:rPr lang="en-AU" sz="4400" dirty="0"/>
              <a:t>NLT</a:t>
            </a:r>
            <a:r>
              <a:rPr lang="en-AU" sz="6000" dirty="0"/>
              <a:t>)</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1197741"/>
            <a:ext cx="10918356" cy="48320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33</a:t>
            </a:r>
            <a:r>
              <a:rPr kumimoji="0" lang="en-US" sz="2800" b="0" i="0" u="none" strike="noStrike" kern="1200" cap="none" spc="0" normalizeH="0" baseline="0" noProof="0" dirty="0">
                <a:ln>
                  <a:noFill/>
                </a:ln>
                <a:solidFill>
                  <a:srgbClr val="121212"/>
                </a:solidFill>
                <a:effectLst/>
                <a:uLnTx/>
                <a:uFillTx/>
                <a:latin typeface="ArialMT"/>
                <a:ea typeface="+mn-ea"/>
                <a:cs typeface="+mn-cs"/>
              </a:rPr>
              <a:t>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 tree is identified by its fruit. If a tree is good, its fruit will be good. If a tree is bad, its fruit will be bad.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34</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You brood of snakes! How could evil men like you speak what is good and right? For whatever is in your heart determines what you say.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35</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 good person produces good things from the treasury of a good heart, and an evil person produces evil things from the treasury of an evil heart.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36</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And I tell you this, you must give an account on judgment day for every idle word you speak.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37</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 words you say will either acquit you or condemn you.”</a:t>
            </a:r>
            <a:endParaRPr kumimoji="0" lang="en-AU" sz="2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What are we filling our hearts with?</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838200" y="1825625"/>
            <a:ext cx="4808621" cy="3019091"/>
          </a:xfrm>
        </p:spPr>
        <p:txBody>
          <a:bodyPr>
            <a:normAutofit lnSpcReduction="10000"/>
          </a:bodyPr>
          <a:lstStyle/>
          <a:p>
            <a:r>
              <a:rPr lang="en-GB" sz="3200" dirty="0"/>
              <a:t>EVIL?</a:t>
            </a:r>
          </a:p>
          <a:p>
            <a:pPr lvl="1"/>
            <a:r>
              <a:rPr lang="en-GB" dirty="0"/>
              <a:t>Influences</a:t>
            </a:r>
          </a:p>
          <a:p>
            <a:pPr lvl="1"/>
            <a:r>
              <a:rPr lang="en-GB" dirty="0"/>
              <a:t>Sin</a:t>
            </a:r>
          </a:p>
          <a:p>
            <a:pPr lvl="1"/>
            <a:r>
              <a:rPr lang="en-GB" dirty="0"/>
              <a:t>Addiction</a:t>
            </a:r>
          </a:p>
          <a:p>
            <a:pPr lvl="1"/>
            <a:r>
              <a:rPr lang="en-GB" dirty="0"/>
              <a:t>Worry</a:t>
            </a:r>
          </a:p>
          <a:p>
            <a:pPr lvl="1"/>
            <a:r>
              <a:rPr lang="en-GB" dirty="0"/>
              <a:t>Control</a:t>
            </a:r>
          </a:p>
          <a:p>
            <a:pPr lvl="1"/>
            <a:r>
              <a:rPr lang="en-GB" dirty="0"/>
              <a:t>Anger</a:t>
            </a:r>
          </a:p>
          <a:p>
            <a:pPr lvl="1"/>
            <a:r>
              <a:rPr lang="en-GB" dirty="0"/>
              <a:t>Envy</a:t>
            </a:r>
            <a:endParaRPr lang="en-AU" dirty="0"/>
          </a:p>
        </p:txBody>
      </p:sp>
      <p:sp>
        <p:nvSpPr>
          <p:cNvPr id="4" name="Content Placeholder 2">
            <a:extLst>
              <a:ext uri="{FF2B5EF4-FFF2-40B4-BE49-F238E27FC236}">
                <a16:creationId xmlns:a16="http://schemas.microsoft.com/office/drawing/2014/main" id="{325A41D8-B65A-0FFC-CC76-A5D2D653988C}"/>
              </a:ext>
            </a:extLst>
          </p:cNvPr>
          <p:cNvSpPr txBox="1">
            <a:spLocks/>
          </p:cNvSpPr>
          <p:nvPr/>
        </p:nvSpPr>
        <p:spPr>
          <a:xfrm>
            <a:off x="6545181" y="1825625"/>
            <a:ext cx="4808621" cy="30190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GOOD?</a:t>
            </a:r>
          </a:p>
          <a:p>
            <a:pPr lvl="1"/>
            <a:r>
              <a:rPr lang="en-GB" dirty="0"/>
              <a:t>Gods word</a:t>
            </a:r>
          </a:p>
          <a:p>
            <a:pPr lvl="1"/>
            <a:r>
              <a:rPr lang="en-GB" dirty="0"/>
              <a:t>Righteousness</a:t>
            </a:r>
          </a:p>
          <a:p>
            <a:pPr lvl="1"/>
            <a:r>
              <a:rPr lang="en-GB" dirty="0"/>
              <a:t>Comfort in God</a:t>
            </a:r>
          </a:p>
          <a:p>
            <a:pPr lvl="1"/>
            <a:r>
              <a:rPr lang="en-GB" dirty="0"/>
              <a:t>Peace</a:t>
            </a:r>
          </a:p>
          <a:p>
            <a:pPr lvl="1"/>
            <a:r>
              <a:rPr lang="en-GB" dirty="0"/>
              <a:t>Self-Control</a:t>
            </a:r>
          </a:p>
          <a:p>
            <a:pPr lvl="1"/>
            <a:r>
              <a:rPr lang="en-GB" dirty="0"/>
              <a:t>Compassion</a:t>
            </a:r>
          </a:p>
          <a:p>
            <a:pPr lvl="1"/>
            <a:r>
              <a:rPr lang="en-GB" dirty="0"/>
              <a:t>Generosity</a:t>
            </a:r>
            <a:endParaRPr lang="en-AU" dirty="0"/>
          </a:p>
        </p:txBody>
      </p:sp>
    </p:spTree>
    <p:extLst>
      <p:ext uri="{BB962C8B-B14F-4D97-AF65-F5344CB8AC3E}">
        <p14:creationId xmlns:p14="http://schemas.microsoft.com/office/powerpoint/2010/main" val="56875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838200" y="365125"/>
            <a:ext cx="11032958" cy="4688138"/>
          </a:xfrm>
        </p:spPr>
        <p:txBody>
          <a:bodyPr>
            <a:normAutofit/>
          </a:bodyPr>
          <a:lstStyle/>
          <a:p>
            <a:pPr algn="ctr"/>
            <a:r>
              <a:rPr lang="en-AU" sz="6600" dirty="0"/>
              <a:t>If my heart is ONLY full of goodness,</a:t>
            </a:r>
            <a:br>
              <a:rPr lang="en-AU" sz="6600" dirty="0"/>
            </a:br>
            <a:br>
              <a:rPr lang="en-AU" sz="6600" dirty="0"/>
            </a:br>
            <a:r>
              <a:rPr lang="en-AU" sz="6600" dirty="0"/>
              <a:t>ONLY goodness can overflow</a:t>
            </a:r>
          </a:p>
        </p:txBody>
      </p:sp>
    </p:spTree>
    <p:extLst>
      <p:ext uri="{BB962C8B-B14F-4D97-AF65-F5344CB8AC3E}">
        <p14:creationId xmlns:p14="http://schemas.microsoft.com/office/powerpoint/2010/main" val="401367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Guard our heart</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normAutofit/>
          </a:bodyPr>
          <a:lstStyle/>
          <a:p>
            <a:r>
              <a:rPr lang="en-GB" sz="3600" dirty="0"/>
              <a:t>Evaluate everything</a:t>
            </a:r>
          </a:p>
          <a:p>
            <a:r>
              <a:rPr lang="en-GB" sz="3600" dirty="0"/>
              <a:t>Be wary</a:t>
            </a:r>
          </a:p>
          <a:p>
            <a:r>
              <a:rPr lang="en-GB" sz="3600" dirty="0"/>
              <a:t>Know Gods word</a:t>
            </a:r>
          </a:p>
          <a:p>
            <a:r>
              <a:rPr lang="en-GB" sz="3600" dirty="0"/>
              <a:t>Build strong roots</a:t>
            </a:r>
            <a:endParaRPr lang="en-AU" sz="3600" dirty="0"/>
          </a:p>
        </p:txBody>
      </p:sp>
    </p:spTree>
    <p:extLst>
      <p:ext uri="{BB962C8B-B14F-4D97-AF65-F5344CB8AC3E}">
        <p14:creationId xmlns:p14="http://schemas.microsoft.com/office/powerpoint/2010/main" val="367226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Is our heart murky?</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normAutofit/>
          </a:bodyPr>
          <a:lstStyle/>
          <a:p>
            <a:r>
              <a:rPr lang="en-AU" dirty="0"/>
              <a:t>FRUITS OF THE SPIRIT – Galatians 5:22-23</a:t>
            </a:r>
          </a:p>
          <a:p>
            <a:pPr lvl="1"/>
            <a:r>
              <a:rPr lang="en-AU" sz="2800" dirty="0"/>
              <a:t>Love, Joy, Peace, Patience, Kindness, Goodness, Faithfulness, Gentleness, Self-Control</a:t>
            </a:r>
          </a:p>
          <a:p>
            <a:pPr lvl="1"/>
            <a:endParaRPr lang="en-AU" sz="2800" dirty="0"/>
          </a:p>
          <a:p>
            <a:r>
              <a:rPr lang="en-AU" dirty="0"/>
              <a:t>Judge your internal thoughts</a:t>
            </a:r>
          </a:p>
          <a:p>
            <a:pPr marL="457200" lvl="1" indent="0">
              <a:buNone/>
            </a:pPr>
            <a:endParaRPr lang="en-AU" sz="2800" dirty="0"/>
          </a:p>
        </p:txBody>
      </p:sp>
    </p:spTree>
    <p:extLst>
      <p:ext uri="{BB962C8B-B14F-4D97-AF65-F5344CB8AC3E}">
        <p14:creationId xmlns:p14="http://schemas.microsoft.com/office/powerpoint/2010/main" val="401465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832B-C95F-2BEA-77DF-FD12EDF96757}"/>
              </a:ext>
            </a:extLst>
          </p:cNvPr>
          <p:cNvSpPr>
            <a:spLocks noGrp="1"/>
          </p:cNvSpPr>
          <p:nvPr>
            <p:ph type="title"/>
          </p:nvPr>
        </p:nvSpPr>
        <p:spPr/>
        <p:txBody>
          <a:bodyPr/>
          <a:lstStyle/>
          <a:p>
            <a:r>
              <a:rPr lang="en-AU" dirty="0"/>
              <a:t>The Challenge – Pray!</a:t>
            </a:r>
          </a:p>
        </p:txBody>
      </p:sp>
      <p:sp>
        <p:nvSpPr>
          <p:cNvPr id="3" name="Content Placeholder 2">
            <a:extLst>
              <a:ext uri="{FF2B5EF4-FFF2-40B4-BE49-F238E27FC236}">
                <a16:creationId xmlns:a16="http://schemas.microsoft.com/office/drawing/2014/main" id="{2A339E04-D8BD-D85E-BA7B-7532562EC37C}"/>
              </a:ext>
            </a:extLst>
          </p:cNvPr>
          <p:cNvSpPr>
            <a:spLocks noGrp="1"/>
          </p:cNvSpPr>
          <p:nvPr>
            <p:ph idx="1"/>
          </p:nvPr>
        </p:nvSpPr>
        <p:spPr>
          <a:xfrm>
            <a:off x="838200" y="1504785"/>
            <a:ext cx="10515600" cy="4351338"/>
          </a:xfrm>
        </p:spPr>
        <p:txBody>
          <a:bodyPr/>
          <a:lstStyle/>
          <a:p>
            <a:r>
              <a:rPr lang="en-AU" kern="100" dirty="0">
                <a:effectLst/>
                <a:latin typeface="Arial" panose="020B0604020202020204" pitchFamily="34" charset="0"/>
                <a:ea typeface="Calibri" panose="020F0502020204030204" pitchFamily="34" charset="0"/>
                <a:cs typeface="Times New Roman" panose="02020603050405020304" pitchFamily="18" charset="0"/>
              </a:rPr>
              <a:t>reflect on your heart attitudes that were exposed to you that day and pray about those, pray that you see them, pray that God challenges them and changes them and pray to be on guard for your heart. </a:t>
            </a:r>
          </a:p>
          <a:p>
            <a:r>
              <a:rPr lang="en-AU" kern="100" dirty="0">
                <a:latin typeface="Arial" panose="020B0604020202020204" pitchFamily="34" charset="0"/>
                <a:ea typeface="Calibri" panose="020F0502020204030204" pitchFamily="34" charset="0"/>
                <a:cs typeface="Times New Roman" panose="02020603050405020304" pitchFamily="18" charset="0"/>
              </a:rPr>
              <a:t>EXAMPLE – as you stir your iced tea, think about the trials you are going through now, and ask God to use them to reveal your heart’s attitudes. As you drink the drink, thank God for his goodness and pray for the transformation of your own heart!</a:t>
            </a:r>
            <a:endParaRPr lang="en-AU"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72974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39259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Matthew 12:33-37</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AU" dirty="0">
                <a:latin typeface="Arial" panose="020B0604020202020204" pitchFamily="34" charset="0"/>
                <a:ea typeface="Calibri" panose="020F0502020204030204" pitchFamily="34" charset="0"/>
              </a:rPr>
              <a:t>“</a:t>
            </a:r>
            <a:r>
              <a:rPr lang="en-AU" dirty="0">
                <a:effectLst/>
                <a:latin typeface="Arial" panose="020B0604020202020204" pitchFamily="34" charset="0"/>
                <a:ea typeface="Calibri" panose="020F0502020204030204" pitchFamily="34" charset="0"/>
              </a:rPr>
              <a:t>A tree is identified by its fruit. If a tree is good, its fruits will be good. If a tree is bad, its fruits will be bad. You brood of snakes! How could evil men like you speak what is good and right? For whatever is in your heart determines what you say. A good person produces good things from the treasury of a good heart, and an evil person produces evil things from the treasury of an evil heart. And I tell you this, you must give an account on judgment day for every idle word you speak. The words you say will either acquit you or condemn you”</a:t>
            </a:r>
            <a:endParaRPr lang="en-AU" dirty="0"/>
          </a:p>
        </p:txBody>
      </p:sp>
    </p:spTree>
    <p:extLst>
      <p:ext uri="{BB962C8B-B14F-4D97-AF65-F5344CB8AC3E}">
        <p14:creationId xmlns:p14="http://schemas.microsoft.com/office/powerpoint/2010/main" val="254586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Proverbs 4:23</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normAutofit/>
          </a:bodyPr>
          <a:lstStyle/>
          <a:p>
            <a:r>
              <a:rPr lang="en-AU" sz="4000" dirty="0">
                <a:effectLst/>
                <a:latin typeface="Arial" panose="020B0604020202020204" pitchFamily="34" charset="0"/>
                <a:ea typeface="Calibri" panose="020F0502020204030204" pitchFamily="34" charset="0"/>
              </a:rPr>
              <a:t>Above all else guard your heart for everything you do flows from it”. </a:t>
            </a:r>
          </a:p>
          <a:p>
            <a:endParaRPr lang="en-AU" sz="4000" dirty="0">
              <a:effectLst/>
              <a:latin typeface="Arial" panose="020B0604020202020204" pitchFamily="34" charset="0"/>
              <a:ea typeface="Calibri" panose="020F0502020204030204" pitchFamily="34" charset="0"/>
            </a:endParaRPr>
          </a:p>
          <a:p>
            <a:pPr lvl="1"/>
            <a:r>
              <a:rPr lang="en-AU" sz="2800" dirty="0">
                <a:latin typeface="Arial" panose="020B0604020202020204" pitchFamily="34" charset="0"/>
                <a:ea typeface="Calibri" panose="020F0502020204030204" pitchFamily="34" charset="0"/>
              </a:rPr>
              <a:t>We so often protect our physical heart but neglect our spiritual heart</a:t>
            </a:r>
            <a:endParaRPr lang="en-AU" sz="2800" dirty="0"/>
          </a:p>
        </p:txBody>
      </p:sp>
    </p:spTree>
    <p:extLst>
      <p:ext uri="{BB962C8B-B14F-4D97-AF65-F5344CB8AC3E}">
        <p14:creationId xmlns:p14="http://schemas.microsoft.com/office/powerpoint/2010/main" val="191393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Our Heart</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r>
              <a:rPr lang="en-AU" dirty="0"/>
              <a:t>PHYSICAL HEART</a:t>
            </a:r>
          </a:p>
          <a:p>
            <a:pPr lvl="1"/>
            <a:r>
              <a:rPr lang="en-AU" dirty="0"/>
              <a:t>Pumps blood around the body</a:t>
            </a:r>
          </a:p>
          <a:p>
            <a:r>
              <a:rPr lang="en-AU" dirty="0"/>
              <a:t>SPIRITUAL HEART</a:t>
            </a:r>
          </a:p>
          <a:p>
            <a:pPr lvl="1"/>
            <a:r>
              <a:rPr lang="en-AU" dirty="0"/>
              <a:t>Our emotions, feelings</a:t>
            </a:r>
          </a:p>
          <a:p>
            <a:pPr lvl="1"/>
            <a:r>
              <a:rPr lang="en-AU" dirty="0"/>
              <a:t>The centre of our love and things we cherish</a:t>
            </a:r>
          </a:p>
          <a:p>
            <a:pPr lvl="1"/>
            <a:endParaRPr lang="en-AU" dirty="0"/>
          </a:p>
        </p:txBody>
      </p:sp>
    </p:spTree>
    <p:extLst>
      <p:ext uri="{BB962C8B-B14F-4D97-AF65-F5344CB8AC3E}">
        <p14:creationId xmlns:p14="http://schemas.microsoft.com/office/powerpoint/2010/main" val="350065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endParaRPr lang="en-AU" dirty="0"/>
          </a:p>
        </p:txBody>
      </p:sp>
      <p:sp>
        <p:nvSpPr>
          <p:cNvPr id="4" name="Heart 3">
            <a:extLst>
              <a:ext uri="{FF2B5EF4-FFF2-40B4-BE49-F238E27FC236}">
                <a16:creationId xmlns:a16="http://schemas.microsoft.com/office/drawing/2014/main" id="{F51F7067-9FE6-09A9-CE79-2E477BD27F87}"/>
              </a:ext>
            </a:extLst>
          </p:cNvPr>
          <p:cNvSpPr/>
          <p:nvPr/>
        </p:nvSpPr>
        <p:spPr>
          <a:xfrm>
            <a:off x="1379622" y="1847977"/>
            <a:ext cx="2839452" cy="2442243"/>
          </a:xfrm>
          <a:prstGeom prst="hear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dirty="0"/>
          </a:p>
          <a:p>
            <a:pPr algn="ctr"/>
            <a:r>
              <a:rPr lang="en-AU" dirty="0"/>
              <a:t>HEART FILLED WITH JOY IN CHRIST, GOODNESS AND WORTH</a:t>
            </a:r>
          </a:p>
        </p:txBody>
      </p:sp>
      <p:sp>
        <p:nvSpPr>
          <p:cNvPr id="6" name="Heart 5">
            <a:extLst>
              <a:ext uri="{FF2B5EF4-FFF2-40B4-BE49-F238E27FC236}">
                <a16:creationId xmlns:a16="http://schemas.microsoft.com/office/drawing/2014/main" id="{24C0C386-6C8C-004E-44AA-81186B380819}"/>
              </a:ext>
            </a:extLst>
          </p:cNvPr>
          <p:cNvSpPr/>
          <p:nvPr/>
        </p:nvSpPr>
        <p:spPr>
          <a:xfrm>
            <a:off x="7972926" y="1831934"/>
            <a:ext cx="2839452" cy="2442243"/>
          </a:xfrm>
          <a:prstGeom prst="hear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AU" dirty="0"/>
              <a:t>HEART FILLED WITH DIRT</a:t>
            </a:r>
          </a:p>
        </p:txBody>
      </p:sp>
      <p:sp>
        <p:nvSpPr>
          <p:cNvPr id="8" name="Title 7">
            <a:extLst>
              <a:ext uri="{FF2B5EF4-FFF2-40B4-BE49-F238E27FC236}">
                <a16:creationId xmlns:a16="http://schemas.microsoft.com/office/drawing/2014/main" id="{4A65177C-613C-0ADC-148E-C8A55D27B28B}"/>
              </a:ext>
            </a:extLst>
          </p:cNvPr>
          <p:cNvSpPr>
            <a:spLocks noGrp="1"/>
          </p:cNvSpPr>
          <p:nvPr>
            <p:ph type="title"/>
          </p:nvPr>
        </p:nvSpPr>
        <p:spPr/>
        <p:txBody>
          <a:bodyPr/>
          <a:lstStyle/>
          <a:p>
            <a:endParaRPr lang="en-AU" dirty="0"/>
          </a:p>
        </p:txBody>
      </p:sp>
      <p:sp>
        <p:nvSpPr>
          <p:cNvPr id="9" name="Oval 8">
            <a:extLst>
              <a:ext uri="{FF2B5EF4-FFF2-40B4-BE49-F238E27FC236}">
                <a16:creationId xmlns:a16="http://schemas.microsoft.com/office/drawing/2014/main" id="{6D6C022D-71F1-DF2D-FD12-0F0A4E058FC3}"/>
              </a:ext>
            </a:extLst>
          </p:cNvPr>
          <p:cNvSpPr/>
          <p:nvPr/>
        </p:nvSpPr>
        <p:spPr>
          <a:xfrm>
            <a:off x="4219074" y="567741"/>
            <a:ext cx="1231233" cy="1122947"/>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Good job</a:t>
            </a:r>
          </a:p>
        </p:txBody>
      </p:sp>
      <p:sp>
        <p:nvSpPr>
          <p:cNvPr id="10" name="Oval 9">
            <a:extLst>
              <a:ext uri="{FF2B5EF4-FFF2-40B4-BE49-F238E27FC236}">
                <a16:creationId xmlns:a16="http://schemas.microsoft.com/office/drawing/2014/main" id="{6D6665E0-570B-7350-DB84-1EB987DCFFD9}"/>
              </a:ext>
            </a:extLst>
          </p:cNvPr>
          <p:cNvSpPr/>
          <p:nvPr/>
        </p:nvSpPr>
        <p:spPr>
          <a:xfrm>
            <a:off x="5077326" y="2306053"/>
            <a:ext cx="1231233" cy="1122947"/>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Friends</a:t>
            </a:r>
          </a:p>
        </p:txBody>
      </p:sp>
      <p:sp>
        <p:nvSpPr>
          <p:cNvPr id="11" name="Oval 10">
            <a:extLst>
              <a:ext uri="{FF2B5EF4-FFF2-40B4-BE49-F238E27FC236}">
                <a16:creationId xmlns:a16="http://schemas.microsoft.com/office/drawing/2014/main" id="{44B3651A-AF6F-7E39-4B23-BA30CAF112BF}"/>
              </a:ext>
            </a:extLst>
          </p:cNvPr>
          <p:cNvSpPr/>
          <p:nvPr/>
        </p:nvSpPr>
        <p:spPr>
          <a:xfrm>
            <a:off x="6902115" y="138050"/>
            <a:ext cx="1231233" cy="1122947"/>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Nice house</a:t>
            </a:r>
          </a:p>
        </p:txBody>
      </p:sp>
      <p:sp>
        <p:nvSpPr>
          <p:cNvPr id="12" name="Oval 11">
            <a:extLst>
              <a:ext uri="{FF2B5EF4-FFF2-40B4-BE49-F238E27FC236}">
                <a16:creationId xmlns:a16="http://schemas.microsoft.com/office/drawing/2014/main" id="{8538552B-CD5D-4EA2-4B2E-3208AD6A4787}"/>
              </a:ext>
            </a:extLst>
          </p:cNvPr>
          <p:cNvSpPr/>
          <p:nvPr/>
        </p:nvSpPr>
        <p:spPr>
          <a:xfrm>
            <a:off x="7170820" y="3712703"/>
            <a:ext cx="1231233" cy="1122947"/>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Social Status</a:t>
            </a:r>
          </a:p>
        </p:txBody>
      </p:sp>
      <p:sp>
        <p:nvSpPr>
          <p:cNvPr id="13" name="Oval 12">
            <a:extLst>
              <a:ext uri="{FF2B5EF4-FFF2-40B4-BE49-F238E27FC236}">
                <a16:creationId xmlns:a16="http://schemas.microsoft.com/office/drawing/2014/main" id="{04F52D66-4862-29B2-8943-80A588092576}"/>
              </a:ext>
            </a:extLst>
          </p:cNvPr>
          <p:cNvSpPr/>
          <p:nvPr/>
        </p:nvSpPr>
        <p:spPr>
          <a:xfrm>
            <a:off x="4032584" y="4001294"/>
            <a:ext cx="1231233" cy="1122947"/>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Health</a:t>
            </a:r>
          </a:p>
        </p:txBody>
      </p:sp>
      <p:sp>
        <p:nvSpPr>
          <p:cNvPr id="14" name="Oval 13">
            <a:extLst>
              <a:ext uri="{FF2B5EF4-FFF2-40B4-BE49-F238E27FC236}">
                <a16:creationId xmlns:a16="http://schemas.microsoft.com/office/drawing/2014/main" id="{ABAF4D5F-3EC5-86EC-0A12-FF9E23285123}"/>
              </a:ext>
            </a:extLst>
          </p:cNvPr>
          <p:cNvSpPr/>
          <p:nvPr/>
        </p:nvSpPr>
        <p:spPr>
          <a:xfrm>
            <a:off x="304800" y="567740"/>
            <a:ext cx="1231233" cy="1122947"/>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Family</a:t>
            </a:r>
          </a:p>
        </p:txBody>
      </p:sp>
      <p:sp>
        <p:nvSpPr>
          <p:cNvPr id="15" name="Oval 14">
            <a:extLst>
              <a:ext uri="{FF2B5EF4-FFF2-40B4-BE49-F238E27FC236}">
                <a16:creationId xmlns:a16="http://schemas.microsoft.com/office/drawing/2014/main" id="{DC0BC9C5-B7C8-472F-B11E-B4058A95DA59}"/>
              </a:ext>
            </a:extLst>
          </p:cNvPr>
          <p:cNvSpPr/>
          <p:nvPr/>
        </p:nvSpPr>
        <p:spPr>
          <a:xfrm>
            <a:off x="9053765" y="338434"/>
            <a:ext cx="1231233" cy="1122947"/>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Money</a:t>
            </a:r>
          </a:p>
        </p:txBody>
      </p:sp>
    </p:spTree>
    <p:extLst>
      <p:ext uri="{BB962C8B-B14F-4D97-AF65-F5344CB8AC3E}">
        <p14:creationId xmlns:p14="http://schemas.microsoft.com/office/powerpoint/2010/main" val="349813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endParaRPr lang="en-AU" dirty="0"/>
          </a:p>
        </p:txBody>
      </p:sp>
      <p:sp>
        <p:nvSpPr>
          <p:cNvPr id="4" name="Heart 3">
            <a:extLst>
              <a:ext uri="{FF2B5EF4-FFF2-40B4-BE49-F238E27FC236}">
                <a16:creationId xmlns:a16="http://schemas.microsoft.com/office/drawing/2014/main" id="{F51F7067-9FE6-09A9-CE79-2E477BD27F87}"/>
              </a:ext>
            </a:extLst>
          </p:cNvPr>
          <p:cNvSpPr/>
          <p:nvPr/>
        </p:nvSpPr>
        <p:spPr>
          <a:xfrm>
            <a:off x="1379622" y="1847977"/>
            <a:ext cx="2839452" cy="2442243"/>
          </a:xfrm>
          <a:prstGeom prst="hear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dirty="0"/>
          </a:p>
          <a:p>
            <a:pPr algn="ctr"/>
            <a:r>
              <a:rPr lang="en-AU" dirty="0"/>
              <a:t>HEART FILLED WITH JOY IN CHRIST, GOODNESS AND WORTH</a:t>
            </a:r>
          </a:p>
        </p:txBody>
      </p:sp>
      <p:sp>
        <p:nvSpPr>
          <p:cNvPr id="6" name="Heart 5">
            <a:extLst>
              <a:ext uri="{FF2B5EF4-FFF2-40B4-BE49-F238E27FC236}">
                <a16:creationId xmlns:a16="http://schemas.microsoft.com/office/drawing/2014/main" id="{24C0C386-6C8C-004E-44AA-81186B380819}"/>
              </a:ext>
            </a:extLst>
          </p:cNvPr>
          <p:cNvSpPr/>
          <p:nvPr/>
        </p:nvSpPr>
        <p:spPr>
          <a:xfrm>
            <a:off x="7972926" y="1831934"/>
            <a:ext cx="2839452" cy="2442243"/>
          </a:xfrm>
          <a:prstGeom prst="hear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AU" dirty="0"/>
              <a:t>HEART FILLED WITH DIRT</a:t>
            </a:r>
          </a:p>
        </p:txBody>
      </p:sp>
      <p:sp>
        <p:nvSpPr>
          <p:cNvPr id="8" name="Title 7">
            <a:extLst>
              <a:ext uri="{FF2B5EF4-FFF2-40B4-BE49-F238E27FC236}">
                <a16:creationId xmlns:a16="http://schemas.microsoft.com/office/drawing/2014/main" id="{4A65177C-613C-0ADC-148E-C8A55D27B28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22175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It’s the thought that counts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normAutofit/>
          </a:bodyPr>
          <a:lstStyle/>
          <a:p>
            <a:r>
              <a:rPr lang="en-AU" sz="3600" dirty="0"/>
              <a:t>Those deep down thoughts, influence our actions and our outcomes. </a:t>
            </a:r>
          </a:p>
          <a:p>
            <a:endParaRPr lang="en-AU" sz="3600" dirty="0"/>
          </a:p>
          <a:p>
            <a:r>
              <a:rPr lang="en-AU" dirty="0"/>
              <a:t>Are you ignoring something you should do?</a:t>
            </a:r>
          </a:p>
          <a:p>
            <a:r>
              <a:rPr lang="en-AU" dirty="0"/>
              <a:t>Are you continuing something you should cease?</a:t>
            </a:r>
          </a:p>
          <a:p>
            <a:pPr marL="0" indent="0">
              <a:buNone/>
            </a:pPr>
            <a:endParaRPr lang="en-AU" sz="2000" dirty="0">
              <a:effectLst/>
              <a:latin typeface="Times New Roman" panose="02020603050405020304" pitchFamily="18" charset="0"/>
              <a:ea typeface="Times New Roman" panose="02020603050405020304" pitchFamily="18" charset="0"/>
            </a:endParaRPr>
          </a:p>
          <a:p>
            <a:endParaRPr lang="en-AU" sz="3600" dirty="0"/>
          </a:p>
        </p:txBody>
      </p:sp>
    </p:spTree>
    <p:extLst>
      <p:ext uri="{BB962C8B-B14F-4D97-AF65-F5344CB8AC3E}">
        <p14:creationId xmlns:p14="http://schemas.microsoft.com/office/powerpoint/2010/main" val="386902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a:xfrm>
            <a:off x="838200" y="365125"/>
            <a:ext cx="5257800" cy="4351338"/>
          </a:xfrm>
        </p:spPr>
        <p:txBody>
          <a:bodyPr>
            <a:normAutofit fontScale="90000"/>
          </a:bodyPr>
          <a:lstStyle/>
          <a:p>
            <a:r>
              <a:rPr lang="en-AU" sz="5400" dirty="0"/>
              <a:t>Would your roots sustain you against the wind and waves of life? If your surroundings were taken?</a:t>
            </a:r>
          </a:p>
        </p:txBody>
      </p:sp>
      <p:pic>
        <p:nvPicPr>
          <p:cNvPr id="1026" name="Picture 2" descr="Ironwood Tree And Roots">
            <a:extLst>
              <a:ext uri="{FF2B5EF4-FFF2-40B4-BE49-F238E27FC236}">
                <a16:creationId xmlns:a16="http://schemas.microsoft.com/office/drawing/2014/main" id="{F2B1667B-163A-E4BC-EFCB-1D8741DD1E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40960" y="365125"/>
            <a:ext cx="510982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1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8B16D8065F064AA0FF5C31ACD0AC29" ma:contentTypeVersion="2" ma:contentTypeDescription="Create a new document." ma:contentTypeScope="" ma:versionID="94c497e71d68c1a7c6094e8f4f14eb9a">
  <xsd:schema xmlns:xsd="http://www.w3.org/2001/XMLSchema" xmlns:xs="http://www.w3.org/2001/XMLSchema" xmlns:p="http://schemas.microsoft.com/office/2006/metadata/properties" xmlns:ns3="39dd3979-23d6-4eda-844c-e94d85e045c5" targetNamespace="http://schemas.microsoft.com/office/2006/metadata/properties" ma:root="true" ma:fieldsID="c9ae277c11c0b2db175cd9811182890f" ns3:_="">
    <xsd:import namespace="39dd3979-23d6-4eda-844c-e94d85e045c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d3979-23d6-4eda-844c-e94d85e04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D6783-B40E-49BB-B3EF-62FB710E2C20}">
  <ds:schemaRefs>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39dd3979-23d6-4eda-844c-e94d85e045c5"/>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E3F4755-1E91-489E-BE7F-4EE63DF8CF81}">
  <ds:schemaRefs>
    <ds:schemaRef ds:uri="http://schemas.microsoft.com/sharepoint/v3/contenttype/forms"/>
  </ds:schemaRefs>
</ds:datastoreItem>
</file>

<file path=customXml/itemProps3.xml><?xml version="1.0" encoding="utf-8"?>
<ds:datastoreItem xmlns:ds="http://schemas.openxmlformats.org/officeDocument/2006/customXml" ds:itemID="{DFAE3762-D91F-4788-8F09-E00E2A380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d3979-23d6-4eda-844c-e94d85e04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TotalTime>
  <Words>587</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ArialMT</vt:lpstr>
      <vt:lpstr>Calibri</vt:lpstr>
      <vt:lpstr>Calibri Light</vt:lpstr>
      <vt:lpstr>Corbel</vt:lpstr>
      <vt:lpstr>Times New Roman</vt:lpstr>
      <vt:lpstr>Office Theme</vt:lpstr>
      <vt:lpstr>Depth</vt:lpstr>
      <vt:lpstr>Matthew 12:33-37 (NLT)</vt:lpstr>
      <vt:lpstr>PowerPoint Presentation</vt:lpstr>
      <vt:lpstr>Matthew 12:33-37</vt:lpstr>
      <vt:lpstr>Proverbs 4:23</vt:lpstr>
      <vt:lpstr>Our Heart</vt:lpstr>
      <vt:lpstr>PowerPoint Presentation</vt:lpstr>
      <vt:lpstr>PowerPoint Presentation</vt:lpstr>
      <vt:lpstr>It’s the thought that counts</vt:lpstr>
      <vt:lpstr>Would your roots sustain you against the wind and waves of life? If your surroundings were taken?</vt:lpstr>
      <vt:lpstr>What are we filling our hearts with?</vt:lpstr>
      <vt:lpstr>If my heart is ONLY full of goodness,  ONLY goodness can overflow</vt:lpstr>
      <vt:lpstr>Guard our heart</vt:lpstr>
      <vt:lpstr>Is our heart murky?</vt:lpstr>
      <vt:lpstr>The Challenge –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Streamer</cp:lastModifiedBy>
  <cp:revision>3</cp:revision>
  <dcterms:created xsi:type="dcterms:W3CDTF">2023-03-11T10:21:37Z</dcterms:created>
  <dcterms:modified xsi:type="dcterms:W3CDTF">2023-03-18T22:14:35Z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0x010100DC8B16D8065F064AA0FF5C31ACD0AC29</vt:lpwstr>
  </property>
</Properties>
</file>